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10/22/2023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Astronomy Image Dataset - Capstone Project ST1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Advaith</a:t>
            </a:r>
            <a:r>
              <a:rPr lang="en-US" dirty="0">
                <a:solidFill>
                  <a:srgbClr val="FFFFFF"/>
                </a:solidFill>
              </a:rPr>
              <a:t> Ramakrishnan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4CFD-FDE3-6670-A6A1-E5C5EFB3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E81685-5EE6-A07E-9C83-CE82FA3E1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Color and Texture Feature Analysis</a:t>
            </a:r>
          </a:p>
          <a:p>
            <a:r>
              <a:rPr lang="en-US" dirty="0">
                <a:solidFill>
                  <a:schemeClr val="bg1"/>
                </a:solidFill>
              </a:rPr>
              <a:t>Matplotlib</a:t>
            </a:r>
          </a:p>
          <a:p>
            <a:r>
              <a:rPr lang="en-US" dirty="0">
                <a:solidFill>
                  <a:schemeClr val="bg1"/>
                </a:solidFill>
              </a:rPr>
              <a:t>Skimage to convert to gray scale image</a:t>
            </a:r>
          </a:p>
          <a:p>
            <a:r>
              <a:rPr lang="en-US" dirty="0">
                <a:solidFill>
                  <a:schemeClr val="bg1"/>
                </a:solidFill>
              </a:rPr>
              <a:t>Use of Skimage filter and skimage color functions</a:t>
            </a:r>
          </a:p>
          <a:p>
            <a:r>
              <a:rPr lang="en-US" dirty="0">
                <a:solidFill>
                  <a:schemeClr val="bg1"/>
                </a:solidFill>
              </a:rPr>
              <a:t>Gaussian Blue for Noise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7D361-8092-B982-275C-89ABAD44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87" y="136026"/>
            <a:ext cx="3869076" cy="377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B7B8E-2F1B-23EB-3236-CAB4346A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0" y="4047067"/>
            <a:ext cx="3869076" cy="26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FDED4-AA48-5170-F76E-87088909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Exploratory Data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18245-208D-7A7B-C10D-7003F60B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319" y="332941"/>
            <a:ext cx="4555603" cy="12512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BCA7-D7B1-55F1-C0D8-556E2329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Lighting and illumination artifacts of Image</a:t>
            </a:r>
          </a:p>
          <a:p>
            <a:r>
              <a:rPr lang="en-AU" dirty="0">
                <a:solidFill>
                  <a:schemeClr val="bg1"/>
                </a:solidFill>
              </a:rPr>
              <a:t>Examples of some images are shown </a:t>
            </a:r>
          </a:p>
          <a:p>
            <a:r>
              <a:rPr lang="en-AU" dirty="0" err="1">
                <a:solidFill>
                  <a:schemeClr val="bg1"/>
                </a:solidFill>
              </a:rPr>
              <a:t>Numpy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err="1">
                <a:solidFill>
                  <a:schemeClr val="bg1"/>
                </a:solidFill>
              </a:rPr>
              <a:t>Skimage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Cv2</a:t>
            </a:r>
          </a:p>
          <a:p>
            <a:r>
              <a:rPr lang="en-AU" dirty="0">
                <a:solidFill>
                  <a:schemeClr val="bg1"/>
                </a:solidFill>
              </a:rPr>
              <a:t>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33A51-AA67-BF73-490D-203B7C18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19" y="1687174"/>
            <a:ext cx="4719565" cy="136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4A96F-3879-45A5-0A9F-7666EDDD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180" y="3158870"/>
            <a:ext cx="3929079" cy="36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4E94-550D-B731-20E8-F3E7A7A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AU" dirty="0"/>
              <a:t>Predictive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54A6A-1CEF-C205-C57E-F8DCD9A7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2" y="2575363"/>
            <a:ext cx="7744094" cy="3107748"/>
          </a:xfrm>
        </p:spPr>
        <p:txBody>
          <a:bodyPr/>
          <a:lstStyle/>
          <a:p>
            <a:r>
              <a:rPr lang="en-AU" dirty="0"/>
              <a:t>Basic Command to track folder</a:t>
            </a:r>
          </a:p>
          <a:p>
            <a:r>
              <a:rPr lang="en-AU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Show</a:t>
            </a:r>
            <a:r>
              <a:rPr lang="en-AU" dirty="0"/>
              <a:t>s how many images in each class</a:t>
            </a:r>
          </a:p>
          <a:p>
            <a:r>
              <a:rPr lang="en-AU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Shows how many classes there are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6087F-3511-73C7-66A1-5E5817D3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94" y="2781091"/>
            <a:ext cx="7465006" cy="192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E3D96-788E-FD60-A2CD-82541FE1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4850215"/>
            <a:ext cx="7487078" cy="11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1473E-5560-CB87-A78B-AFD0110E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28" b="-1"/>
          <a:stretch/>
        </p:blipFill>
        <p:spPr>
          <a:xfrm>
            <a:off x="0" y="3631006"/>
            <a:ext cx="5510754" cy="27890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90317-15C4-64DE-FE41-FB743D64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 dirty="0"/>
              <a:t>Predictive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9D088-1A46-EAA8-18D0-7061A5BA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" r="32074" b="-1"/>
          <a:stretch/>
        </p:blipFill>
        <p:spPr>
          <a:xfrm>
            <a:off x="61277" y="558800"/>
            <a:ext cx="5271978" cy="266819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0FE867-E17B-BC66-17F9-1155DC5E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Neural Network </a:t>
            </a:r>
          </a:p>
          <a:p>
            <a:r>
              <a:rPr lang="en-US" dirty="0">
                <a:solidFill>
                  <a:srgbClr val="FFFFFF"/>
                </a:solidFill>
              </a:rPr>
              <a:t>Building Model</a:t>
            </a:r>
          </a:p>
          <a:p>
            <a:r>
              <a:rPr lang="en-US" dirty="0">
                <a:solidFill>
                  <a:srgbClr val="FFFFFF"/>
                </a:solidFill>
              </a:rPr>
              <a:t>Compile Mode</a:t>
            </a:r>
          </a:p>
          <a:p>
            <a:r>
              <a:rPr lang="en-US" dirty="0">
                <a:solidFill>
                  <a:srgbClr val="FFFFFF"/>
                </a:solidFill>
              </a:rPr>
              <a:t>Print epoch</a:t>
            </a:r>
          </a:p>
          <a:p>
            <a:r>
              <a:rPr lang="en-US" dirty="0">
                <a:solidFill>
                  <a:srgbClr val="FFFFFF"/>
                </a:solidFill>
              </a:rPr>
              <a:t>Eleven epoch used in validation folder</a:t>
            </a:r>
          </a:p>
          <a:p>
            <a:r>
              <a:rPr lang="en-US" dirty="0">
                <a:solidFill>
                  <a:srgbClr val="FFFFFF"/>
                </a:solidFill>
              </a:rPr>
              <a:t>Accuracy score and loss are outputted in epoch</a:t>
            </a:r>
          </a:p>
        </p:txBody>
      </p:sp>
    </p:spTree>
    <p:extLst>
      <p:ext uri="{BB962C8B-B14F-4D97-AF65-F5344CB8AC3E}">
        <p14:creationId xmlns:p14="http://schemas.microsoft.com/office/powerpoint/2010/main" val="79468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4DE9C8-4566-C984-FCF9-EBE191EC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30" y="3377509"/>
            <a:ext cx="3471800" cy="2734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317BB-64ED-DA07-7E04-18E6B2A9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 dirty="0"/>
              <a:t>Predictive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FEE1A-EEF3-4CDE-C60D-E6D012168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630939"/>
            <a:ext cx="4671595" cy="142483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E49005-0B2E-0E47-91DE-1DFBFC7E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Accuracy based on Epoch</a:t>
            </a:r>
          </a:p>
          <a:p>
            <a:r>
              <a:rPr lang="en-US" dirty="0">
                <a:solidFill>
                  <a:srgbClr val="FFFFFF"/>
                </a:solidFill>
              </a:rPr>
              <a:t>Only for Validation Folder</a:t>
            </a:r>
          </a:p>
          <a:p>
            <a:r>
              <a:rPr lang="en-US" dirty="0">
                <a:solidFill>
                  <a:srgbClr val="FFFFFF"/>
                </a:solidFill>
              </a:rPr>
              <a:t>Accuracy is constantly changing while the validation accuracy is consistent.</a:t>
            </a:r>
          </a:p>
        </p:txBody>
      </p:sp>
    </p:spTree>
    <p:extLst>
      <p:ext uri="{BB962C8B-B14F-4D97-AF65-F5344CB8AC3E}">
        <p14:creationId xmlns:p14="http://schemas.microsoft.com/office/powerpoint/2010/main" val="285008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BA940-696E-8FF3-2BAD-70C88354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31" y="3377509"/>
            <a:ext cx="3527798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7C6AF-78A9-1A97-77A1-A7F4E53B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 dirty="0"/>
              <a:t>Predictive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2A4F8-0392-931C-7B57-80F5274B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782765"/>
            <a:ext cx="4671595" cy="127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1E89-2883-5366-BBA5-5341273B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Model Loss based on epoch</a:t>
            </a:r>
          </a:p>
          <a:p>
            <a:r>
              <a:rPr lang="en-AU" dirty="0">
                <a:solidFill>
                  <a:srgbClr val="FFFFFF"/>
                </a:solidFill>
              </a:rPr>
              <a:t>Only for Validation Folder</a:t>
            </a:r>
          </a:p>
          <a:p>
            <a:r>
              <a:rPr lang="en-AU" dirty="0">
                <a:solidFill>
                  <a:srgbClr val="FFFFFF"/>
                </a:solidFill>
              </a:rPr>
              <a:t>Ordinary Loss and Validation Loss are both similar.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8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DC16-EFB1-BED0-4005-4B14CCA3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BD34-C341-4CAE-9F26-E1AE8E400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Haven’t started the implementation as I am still working on PDA</a:t>
            </a:r>
            <a:br>
              <a:rPr lang="en-AU" dirty="0"/>
            </a:br>
            <a:endParaRPr lang="en-AU" dirty="0"/>
          </a:p>
          <a:p>
            <a:r>
              <a:rPr lang="en-AU" dirty="0"/>
              <a:t>Plan to use </a:t>
            </a:r>
            <a:r>
              <a:rPr lang="en-AU" dirty="0" err="1"/>
              <a:t>Streamlit</a:t>
            </a:r>
            <a:r>
              <a:rPr lang="en-AU" dirty="0"/>
              <a:t> to build an app relating astronomy, such as astronomy data analysis page or an Image comparison tool</a:t>
            </a:r>
          </a:p>
          <a:p>
            <a:r>
              <a:rPr lang="en-AU" dirty="0"/>
              <a:t>Or use </a:t>
            </a:r>
            <a:r>
              <a:rPr lang="en-AU" dirty="0" err="1"/>
              <a:t>tkinter</a:t>
            </a:r>
            <a:r>
              <a:rPr lang="en-AU" dirty="0"/>
              <a:t> to build a basic Image measurement app, where the user inputs an image and the output is the measurements of said object. </a:t>
            </a:r>
          </a:p>
        </p:txBody>
      </p:sp>
    </p:spTree>
    <p:extLst>
      <p:ext uri="{BB962C8B-B14F-4D97-AF65-F5344CB8AC3E}">
        <p14:creationId xmlns:p14="http://schemas.microsoft.com/office/powerpoint/2010/main" val="274907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D785-49CE-798E-683C-A8536004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DAC8-C80F-4F09-93E6-B176A97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Dataset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5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EDA(Exploratory Data Analysis)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PDA(Predictive data analysis)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37861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D9F1-C87C-14B4-46B5-35D05552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2FDE-9D03-8F94-34A9-EBD7960F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68116"/>
          </a:xfrm>
        </p:spPr>
        <p:txBody>
          <a:bodyPr/>
          <a:lstStyle/>
          <a:p>
            <a:r>
              <a:rPr lang="en-AU" dirty="0"/>
              <a:t>Astronomy Image Dataset</a:t>
            </a:r>
          </a:p>
          <a:p>
            <a:r>
              <a:rPr lang="en-AU" dirty="0"/>
              <a:t>Found on Kaggle, publicly available</a:t>
            </a:r>
          </a:p>
          <a:p>
            <a:r>
              <a:rPr lang="en-AU" dirty="0"/>
              <a:t>Consists of 6 classes:</a:t>
            </a:r>
          </a:p>
          <a:p>
            <a:pPr lvl="1"/>
            <a:r>
              <a:rPr lang="en-AU" dirty="0"/>
              <a:t>Constellations</a:t>
            </a:r>
          </a:p>
          <a:p>
            <a:pPr lvl="1"/>
            <a:r>
              <a:rPr lang="en-AU" dirty="0"/>
              <a:t>Nebula</a:t>
            </a:r>
          </a:p>
          <a:p>
            <a:pPr lvl="1"/>
            <a:r>
              <a:rPr lang="en-AU" dirty="0"/>
              <a:t>Cosmos Space</a:t>
            </a:r>
          </a:p>
          <a:p>
            <a:pPr lvl="1"/>
            <a:r>
              <a:rPr lang="en-AU" dirty="0"/>
              <a:t>Planets</a:t>
            </a:r>
          </a:p>
          <a:p>
            <a:pPr lvl="1"/>
            <a:r>
              <a:rPr lang="en-AU" dirty="0"/>
              <a:t>Galaxy</a:t>
            </a:r>
          </a:p>
          <a:p>
            <a:pPr lvl="1"/>
            <a:r>
              <a:rPr lang="en-AU" dirty="0"/>
              <a:t>Stars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81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B0E-3C3F-058A-76C8-2B5A8FE4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B599-8CD6-C185-57B3-A9A9ADFE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accuracy of this model when tested?</a:t>
            </a:r>
          </a:p>
          <a:p>
            <a:r>
              <a:rPr lang="en-AU" dirty="0"/>
              <a:t>What is the loss of this model when tested?</a:t>
            </a:r>
          </a:p>
          <a:p>
            <a:r>
              <a:rPr lang="en-AU" dirty="0"/>
              <a:t>What is the distribution of light in these images?</a:t>
            </a:r>
          </a:p>
          <a:p>
            <a:r>
              <a:rPr lang="en-AU" dirty="0"/>
              <a:t>How do I see the measurements of each image?</a:t>
            </a:r>
          </a:p>
          <a:p>
            <a:r>
              <a:rPr lang="en-AU" dirty="0"/>
              <a:t>How can I change the colour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316831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9AEE-C856-4579-C22B-55A8B1F09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Libraries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2B5A5-A05B-42BA-6BE4-2BD20588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28505" y="4352544"/>
            <a:ext cx="2668122" cy="123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All Libraries used in the notebook(EDA &amp; PDA)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BC3A27-411B-4338-3200-0B5B29E97F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7969" b="-1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75284-6955-E22E-1990-27E9C74E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Exploratory 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75540-B77A-AA2A-5B25-A83D3F02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Split Folders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DDE50-E3D6-C074-9259-18701602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1840221"/>
            <a:ext cx="10921466" cy="9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855D73-95AA-8C0D-4548-8C33034D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7" y="3429000"/>
            <a:ext cx="3792661" cy="30436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3912-0D8B-67DA-86D9-F41E45F7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/>
              <a:t>Exploratory Data Analysis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44632-801E-2296-3EE8-9C408C17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848447"/>
            <a:ext cx="4671595" cy="2207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12FA-6231-4CDE-962B-F0C90CB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Number of Images Per Class in Train Folder</a:t>
            </a:r>
          </a:p>
          <a:p>
            <a:r>
              <a:rPr lang="en-AU" dirty="0">
                <a:solidFill>
                  <a:srgbClr val="FFFFFF"/>
                </a:solidFill>
              </a:rPr>
              <a:t>Change into Directory through </a:t>
            </a:r>
            <a:r>
              <a:rPr lang="en-AU" dirty="0" err="1">
                <a:solidFill>
                  <a:srgbClr val="FFFFFF"/>
                </a:solidFill>
              </a:rPr>
              <a:t>os.listdir</a:t>
            </a:r>
            <a:r>
              <a:rPr lang="en-AU" dirty="0">
                <a:solidFill>
                  <a:srgbClr val="FFFFFF"/>
                </a:solidFill>
              </a:rPr>
              <a:t> function</a:t>
            </a:r>
          </a:p>
          <a:p>
            <a:r>
              <a:rPr lang="en-AU" dirty="0">
                <a:solidFill>
                  <a:srgbClr val="FFFFFF"/>
                </a:solidFill>
              </a:rPr>
              <a:t>Through Matplotlib </a:t>
            </a:r>
          </a:p>
          <a:p>
            <a:endParaRPr lang="en-AU" dirty="0">
              <a:solidFill>
                <a:srgbClr val="FFFFFF"/>
              </a:solidFill>
            </a:endParaRPr>
          </a:p>
          <a:p>
            <a:endParaRPr lang="en-AU" dirty="0">
              <a:solidFill>
                <a:srgbClr val="FFFFFF"/>
              </a:solidFill>
            </a:endParaRPr>
          </a:p>
          <a:p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2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A74841-4212-AD5E-DA99-834B4B4B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3377509"/>
            <a:ext cx="4671595" cy="18686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3EA41-9BD0-DEDD-E05B-29609BF3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/>
              <a:t>Exploratory 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3B4EEB-8109-3AFA-F5CB-707BE0F9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747521"/>
            <a:ext cx="4671595" cy="13082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EE2C-09B6-001B-1BFF-E7456549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Displaying images from different classes</a:t>
            </a:r>
          </a:p>
          <a:p>
            <a:r>
              <a:rPr lang="en-AU" dirty="0">
                <a:solidFill>
                  <a:srgbClr val="FFFFFF"/>
                </a:solidFill>
              </a:rPr>
              <a:t>Using Matplotlib</a:t>
            </a:r>
          </a:p>
          <a:p>
            <a:r>
              <a:rPr lang="en-AU" dirty="0">
                <a:solidFill>
                  <a:srgbClr val="FFFFFF"/>
                </a:solidFill>
              </a:rPr>
              <a:t>To get basic understanding of how images will be displayed using </a:t>
            </a:r>
            <a:r>
              <a:rPr lang="en-AU" dirty="0" err="1">
                <a:solidFill>
                  <a:srgbClr val="FFFFFF"/>
                </a:solidFill>
              </a:rPr>
              <a:t>plt</a:t>
            </a:r>
            <a:r>
              <a:rPr lang="en-AU" dirty="0">
                <a:solidFill>
                  <a:srgbClr val="FFFFFF"/>
                </a:solidFill>
              </a:rPr>
              <a:t> functions.</a:t>
            </a:r>
          </a:p>
          <a:p>
            <a:endParaRPr lang="en-AU" dirty="0">
              <a:solidFill>
                <a:srgbClr val="FFFFFF"/>
              </a:solidFill>
            </a:endParaRPr>
          </a:p>
          <a:p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5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B66447-DEE6-6F9B-8EF7-EC688347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6" y="3326709"/>
            <a:ext cx="3334069" cy="33677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746D3-15A3-BD40-94E4-99EE6BE7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B439A-DABE-AE46-2815-DB4CE933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22357"/>
            <a:ext cx="4696498" cy="32288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9B9-8C47-F8D4-336B-1311A296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Geometric Transformation of Images</a:t>
            </a:r>
          </a:p>
          <a:p>
            <a:r>
              <a:rPr lang="en-AU" dirty="0">
                <a:solidFill>
                  <a:srgbClr val="FFFFFF"/>
                </a:solidFill>
              </a:rPr>
              <a:t>Flipping Images</a:t>
            </a:r>
          </a:p>
          <a:p>
            <a:r>
              <a:rPr lang="en-AU" dirty="0">
                <a:solidFill>
                  <a:srgbClr val="FFFFFF"/>
                </a:solidFill>
              </a:rPr>
              <a:t>Transposed Images</a:t>
            </a:r>
          </a:p>
          <a:p>
            <a:r>
              <a:rPr lang="en-AU" dirty="0">
                <a:solidFill>
                  <a:srgbClr val="FFFFFF"/>
                </a:solidFill>
              </a:rPr>
              <a:t>Images taken from galaxy and cosmos space classes. </a:t>
            </a:r>
          </a:p>
          <a:p>
            <a:r>
              <a:rPr lang="en-AU" dirty="0">
                <a:solidFill>
                  <a:srgbClr val="FFFFFF"/>
                </a:solidFill>
              </a:rPr>
              <a:t>Matplotlib</a:t>
            </a:r>
          </a:p>
          <a:p>
            <a:r>
              <a:rPr lang="en-AU" dirty="0">
                <a:solidFill>
                  <a:srgbClr val="FFFFFF"/>
                </a:solidFill>
              </a:rPr>
              <a:t>Cv2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91486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1223</TotalTime>
  <Words>388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Astronomy Image Dataset - Capstone Project ST1</vt:lpstr>
      <vt:lpstr>Synopsis</vt:lpstr>
      <vt:lpstr>Dataset Introduction</vt:lpstr>
      <vt:lpstr>Questions</vt:lpstr>
      <vt:lpstr>Libraries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Predictive Data Analysis</vt:lpstr>
      <vt:lpstr>Predictive Data Analysis</vt:lpstr>
      <vt:lpstr>Predictive Data Analysis</vt:lpstr>
      <vt:lpstr>Predictive Data Analysis</vt:lpstr>
      <vt:lpstr>Implementation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ST1</dc:title>
  <dc:creator>ADVAITH RAMAKRISHNAN</dc:creator>
  <cp:lastModifiedBy>ADVAITH RAMAKRISHNAN</cp:lastModifiedBy>
  <cp:revision>5</cp:revision>
  <dcterms:created xsi:type="dcterms:W3CDTF">2023-10-19T02:45:36Z</dcterms:created>
  <dcterms:modified xsi:type="dcterms:W3CDTF">2023-10-22T11:49:36Z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